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1" r:id="rId2"/>
    <p:sldId id="256" r:id="rId3"/>
    <p:sldId id="322" r:id="rId4"/>
    <p:sldId id="314" r:id="rId5"/>
    <p:sldId id="315" r:id="rId6"/>
    <p:sldId id="311" r:id="rId7"/>
    <p:sldId id="312" r:id="rId8"/>
    <p:sldId id="289" r:id="rId9"/>
    <p:sldId id="323" r:id="rId10"/>
    <p:sldId id="324" r:id="rId11"/>
    <p:sldId id="325" r:id="rId12"/>
    <p:sldId id="326" r:id="rId13"/>
    <p:sldId id="327" r:id="rId14"/>
    <p:sldId id="330" r:id="rId15"/>
    <p:sldId id="268" r:id="rId16"/>
    <p:sldId id="266" r:id="rId17"/>
    <p:sldId id="267" r:id="rId18"/>
    <p:sldId id="294" r:id="rId19"/>
    <p:sldId id="295" r:id="rId20"/>
    <p:sldId id="331" r:id="rId21"/>
    <p:sldId id="274" r:id="rId22"/>
    <p:sldId id="273" r:id="rId23"/>
    <p:sldId id="271" r:id="rId24"/>
    <p:sldId id="332" r:id="rId25"/>
    <p:sldId id="278" r:id="rId26"/>
    <p:sldId id="275" r:id="rId27"/>
    <p:sldId id="277" r:id="rId28"/>
    <p:sldId id="276" r:id="rId29"/>
    <p:sldId id="280" r:id="rId30"/>
    <p:sldId id="286" r:id="rId31"/>
    <p:sldId id="284" r:id="rId32"/>
    <p:sldId id="301" r:id="rId33"/>
    <p:sldId id="297" r:id="rId34"/>
    <p:sldId id="298" r:id="rId35"/>
    <p:sldId id="299" r:id="rId36"/>
    <p:sldId id="300" r:id="rId37"/>
    <p:sldId id="302" r:id="rId38"/>
    <p:sldId id="296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31A4DD5-F84D-4D27-904B-4AF039A287D4}">
          <p14:sldIdLst>
            <p14:sldId id="321"/>
            <p14:sldId id="256"/>
            <p14:sldId id="322"/>
            <p14:sldId id="314"/>
            <p14:sldId id="315"/>
            <p14:sldId id="311"/>
            <p14:sldId id="312"/>
            <p14:sldId id="289"/>
            <p14:sldId id="323"/>
            <p14:sldId id="324"/>
            <p14:sldId id="325"/>
            <p14:sldId id="326"/>
            <p14:sldId id="327"/>
            <p14:sldId id="330"/>
            <p14:sldId id="268"/>
            <p14:sldId id="266"/>
            <p14:sldId id="267"/>
            <p14:sldId id="294"/>
            <p14:sldId id="295"/>
            <p14:sldId id="331"/>
            <p14:sldId id="274"/>
            <p14:sldId id="273"/>
            <p14:sldId id="271"/>
            <p14:sldId id="278"/>
            <p14:sldId id="275"/>
            <p14:sldId id="277"/>
            <p14:sldId id="276"/>
            <p14:sldId id="280"/>
            <p14:sldId id="286"/>
            <p14:sldId id="284"/>
            <p14:sldId id="301"/>
            <p14:sldId id="297"/>
            <p14:sldId id="298"/>
            <p14:sldId id="299"/>
            <p14:sldId id="300"/>
            <p14:sldId id="302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29E9"/>
    <a:srgbClr val="000099"/>
    <a:srgbClr val="99009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6" autoAdjust="0"/>
    <p:restoredTop sz="98473" autoAdjust="0"/>
  </p:normalViewPr>
  <p:slideViewPr>
    <p:cSldViewPr>
      <p:cViewPr>
        <p:scale>
          <a:sx n="100" d="100"/>
          <a:sy n="100" d="100"/>
        </p:scale>
        <p:origin x="-28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6CB77-1EBF-4B1E-AB9F-17D7C5233DF1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48BD7-5111-4010-9D6B-4A06C0C2BE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56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.tw/0809/about08.ph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在美國伊利諾州，有十幾位在事業上很有成就的人，他們經常在一起聚餐，聯絡感情，增進友誼，交換職業上的心得。後來，有一名叫</a:t>
            </a:r>
            <a:r>
              <a:rPr lang="en-US" altLang="zh-TW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茂文‧鍾士（Melvin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Jones）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人，登高一呼，建議大家組織一個會，每週有固定的聚餐時間，除了增進友誼、交換彼此的心得外，並進而計劃為社會服務，他組織的會，就叫做「獅子會」，倡議組織獅子會的茂文鍾士，今天已被尊稱為「獅子會之父」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2010</a:t>
            </a:r>
            <a:r>
              <a:rPr kumimoji="1" lang="zh-TW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年遠東年會籌備會主席</a:t>
            </a:r>
            <a:r>
              <a:rPr kumimoji="1" lang="en-US" altLang="zh-TW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林齊國前總監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在全國各副區當中最先購置會所並斥資建立會員電腦檔案管理。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女性會員佔會員人數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25%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字母之外圍圈圈代表獅友們與獅子會結合成    一個整體。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兩旁之獅頭側向代表獅友們向每一方向尋覓為人群服務之機會。今稱  宣揚服務的成果。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上方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LIONS(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獅子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代表獅子組織名稱。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日經國際理事會通過為國際獅子會正式標誌，並取得國際商標專利註冊在案。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48BD7-5111-4010-9D6B-4A06C0C2BE7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C06D-68EB-469D-9231-26CE7A839C17}" type="datetimeFigureOut">
              <a:rPr lang="zh-TW" altLang="en-US" smtClean="0"/>
              <a:pPr/>
              <a:t>2013/8/23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E9EB-9D52-434C-8E58-EF9DF924FE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21312;&#32068;&#32340;&#22294;201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20998;&#26371;&#32068;&#32340;&#22294;2012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0" y="1"/>
            <a:ext cx="9144000" cy="1268759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43608" y="3106127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rgbClr val="9900FF"/>
              </a:solidFill>
              <a:effectLst/>
              <a:latin typeface="華康新特圓體(P)" pitchFamily="34" charset="-120"/>
              <a:ea typeface="華康新特圓體(P)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新特圓體(P)" pitchFamily="34" charset="-120"/>
              <a:ea typeface="華康新特圓體(P)" pitchFamily="34" charset="-120"/>
              <a:cs typeface="新細明體" pitchFamily="18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80120" cy="126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71604" y="2214554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認 識 獅 子 會</a:t>
            </a:r>
            <a:endParaRPr lang="en-US" altLang="zh-TW" sz="6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主講人：陳永華  姚夢嵐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628800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獅子會之代表色彩 </a:t>
            </a:r>
            <a:r>
              <a:rPr lang="zh-TW" altLang="en-US" sz="32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(1917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年訂定</a:t>
            </a:r>
            <a:r>
              <a:rPr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600" b="1" u="sng" dirty="0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u="sng" dirty="0" smtClean="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</a:rPr>
              <a:t>紫色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代表忠於國家、朋友及自己，也代表正直</a:t>
            </a:r>
          </a:p>
          <a:p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之心志，這是象徵力量、勇氣及為主義奉獻之色彩。 </a:t>
            </a:r>
          </a:p>
          <a:p>
            <a:endParaRPr lang="zh-TW" altLang="en-US" sz="26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r>
              <a:rPr lang="zh-TW" altLang="en-US" sz="2600" b="1" u="sng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金黃色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象徵對目的之誠心、寬容之判斷、純潔</a:t>
            </a:r>
          </a:p>
          <a:p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之生活，對人類負有寬大的胸襟慷慨的經濟援助。</a:t>
            </a:r>
          </a:p>
          <a:p>
            <a:endParaRPr lang="zh-TW" altLang="en-US" sz="2600" dirty="0" smtClean="0">
              <a:solidFill>
                <a:srgbClr val="0033CC"/>
              </a:solidFill>
            </a:endParaRPr>
          </a:p>
          <a:p>
            <a:endParaRPr lang="en-US" altLang="zh-TW" sz="26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916832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600" dirty="0" smtClean="0">
              <a:solidFill>
                <a:srgbClr val="0033CC"/>
              </a:solidFill>
            </a:endParaRPr>
          </a:p>
          <a:p>
            <a:endParaRPr lang="en-US" altLang="zh-TW" sz="2600" dirty="0" smtClean="0">
              <a:solidFill>
                <a:srgbClr val="0033CC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2276872"/>
            <a:ext cx="732636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獅子會的理念</a:t>
            </a:r>
            <a:r>
              <a:rPr lang="en-US" altLang="zh-TW" sz="6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口號</a:t>
            </a:r>
            <a:r>
              <a:rPr lang="en-US" altLang="zh-TW" sz="6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6000" b="1" u="sng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~~ 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WE  SERVE    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我們服務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~~</a:t>
            </a:r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6000" b="1" u="sng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916832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600" dirty="0" smtClean="0">
              <a:solidFill>
                <a:srgbClr val="0033CC"/>
              </a:solidFill>
            </a:endParaRPr>
          </a:p>
          <a:p>
            <a:endParaRPr lang="en-US" altLang="zh-TW" sz="2600" dirty="0" smtClean="0">
              <a:solidFill>
                <a:srgbClr val="0033CC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5696" y="1628800"/>
            <a:ext cx="53823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zh-TW" altLang="en-US" sz="36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獅子會八大目地</a:t>
            </a:r>
            <a:endParaRPr lang="en-US" altLang="zh-TW" sz="3600" b="1" u="sng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創設督導獅會、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落實社會服務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協調會務活動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、建立運作準則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增進國際了解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、促進世界大同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宏揚仁政理論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、培育優秀公民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關懷社會福祉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、恪守道德規範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加強</a:t>
            </a:r>
            <a:r>
              <a:rPr lang="zh-TW" altLang="en-US" sz="2600" b="1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會際交流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鞏固獅子友誼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熱心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討論公益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、勿涉政教爭議</a:t>
            </a:r>
          </a:p>
          <a:p>
            <a:pPr marL="711200" indent="-711200" algn="ctr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ea1ChtPeriod"/>
            </a:pPr>
            <a:r>
              <a:rPr lang="zh-TW" altLang="en-US" sz="2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不求個人利益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、提升工商水準</a:t>
            </a:r>
            <a:endParaRPr lang="zh-TW" altLang="en-US" sz="2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916832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600" dirty="0" smtClean="0">
              <a:solidFill>
                <a:srgbClr val="0033CC"/>
              </a:solidFill>
            </a:endParaRPr>
          </a:p>
          <a:p>
            <a:endParaRPr lang="en-US" altLang="zh-TW" sz="2600" dirty="0" smtClean="0">
              <a:solidFill>
                <a:srgbClr val="0033C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1988840"/>
            <a:ext cx="74168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獅友八大信條</a:t>
            </a:r>
            <a:r>
              <a:rPr lang="zh-TW" altLang="en-US" sz="6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600" b="1" u="sng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3600" b="1" u="sng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忠於所事  勤勉敬業  竭誠服務  爭取榮譽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守正不阿  光明磊落  取之以道  追求成功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u="sng" dirty="0" smtClean="0">
                <a:latin typeface="標楷體" pitchFamily="65" charset="-120"/>
                <a:ea typeface="標楷體" pitchFamily="65" charset="-120"/>
              </a:rPr>
              <a:t>誠以待人  嚴以律己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自求奮進  勿損他人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犧牲小我  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顧全大局  爭論無益  忠恕是從</a:t>
            </a:r>
            <a:endParaRPr lang="en-US" altLang="zh-TW" sz="26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u="sng" dirty="0" smtClean="0">
                <a:latin typeface="標楷體" pitchFamily="65" charset="-120"/>
                <a:ea typeface="標楷體" pitchFamily="65" charset="-120"/>
              </a:rPr>
              <a:t>友誼至上  服務為先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絕非施惠  貴在互助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言行一致  盡心盡力  效忠國家  獻身社會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關懷疾苦  扶弱計困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人溺己溺  樂於助人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多加讚譽  慎於批評  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但求輔助  切莫詆毀</a:t>
            </a: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0"/>
            <a:ext cx="9144000" cy="1357297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916832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600" dirty="0" smtClean="0">
              <a:solidFill>
                <a:srgbClr val="0033CC"/>
              </a:solidFill>
            </a:endParaRPr>
          </a:p>
          <a:p>
            <a:endParaRPr lang="en-US" altLang="zh-TW" sz="2600" dirty="0" smtClean="0">
              <a:solidFill>
                <a:srgbClr val="0033CC"/>
              </a:solidFill>
            </a:endParaRPr>
          </a:p>
        </p:txBody>
      </p:sp>
      <p:pic>
        <p:nvPicPr>
          <p:cNvPr id="12" name="Picture 3" descr="C:\Users\Ron\Pictures\國際總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528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79712" y="2636912"/>
            <a:ext cx="6021312" cy="387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家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： 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208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子   區： 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憲章區 約 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47,000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會   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員： 約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1,450,000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   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本： 約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107,000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韓   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國： 約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87,000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   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灣： 已接近 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40,000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中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 大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陸： 約 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9,000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1"/>
            <a:ext cx="9144000" cy="1214422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214414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00298" y="178592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國際總會的規模</a:t>
            </a:r>
            <a:endParaRPr lang="zh-TW" altLang="en-US" sz="3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2214554"/>
            <a:ext cx="7560840" cy="394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Ⅰ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美國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其附屬區、百慕達、巴哈馬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Ⅱ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加拿大</a:t>
            </a:r>
            <a:endParaRPr lang="zh-TW" altLang="en-US" sz="23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Ⅲ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南美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、中美、墨西哥及加勒比海群島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Ⅳ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歐洲</a:t>
            </a:r>
            <a:endParaRPr lang="zh-TW" altLang="en-US" sz="23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Ⅴ: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遠東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暨東南亞地區</a:t>
            </a: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(OSEAL)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香港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、澳門、台灣、菲律賓、日本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、馬來西亞、</a:t>
            </a:r>
            <a:endParaRPr lang="en-US" altLang="zh-TW" sz="23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新加坡、汶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來、韓國、泰國、塞班、關島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、柬埔寨、</a:t>
            </a:r>
            <a:endParaRPr lang="en-US" altLang="zh-TW" sz="23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密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克羅尼亞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聯邦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蒙古、大陸</a:t>
            </a:r>
            <a:endParaRPr lang="en-US" altLang="zh-TW" sz="23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Ⅵ: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南亞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非洲及中東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Ⅶ</a:t>
            </a:r>
            <a:r>
              <a:rPr lang="en-US" altLang="zh-TW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澳洲</a:t>
            </a:r>
            <a:r>
              <a:rPr lang="zh-TW" altLang="en-US" sz="2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、紐西蘭、新幾內亞、印尼及南太平洋群島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28926" y="157161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憲 章 區</a:t>
            </a:r>
            <a:endParaRPr lang="zh-TW" altLang="en-US" sz="3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5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5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5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43042" y="2428868"/>
            <a:ext cx="6237906" cy="3474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遠東區暨東南亞年會輪流舉辦國家之順序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MD303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香港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MD300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中華民國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MD301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菲律賓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MD330-337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MD354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355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大韓民國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MD308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馬來西亞及新加坡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MD310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泰國</a:t>
            </a:r>
            <a:endParaRPr lang="zh-TW" altLang="en-US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1736" y="171448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遠東區暨東南亞年會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3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4" descr="palmer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1728688" cy="2528839"/>
          </a:xfrm>
          <a:prstGeom prst="rect">
            <a:avLst/>
          </a:prstGeom>
          <a:noFill/>
        </p:spPr>
      </p:pic>
      <p:pic>
        <p:nvPicPr>
          <p:cNvPr id="8" name="Picture 4" descr="palmer_logo_big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1728787" cy="1728787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857224" y="1714488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貝里</a:t>
            </a:r>
            <a:r>
              <a:rPr lang="en-US" altLang="zh-TW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龐爾莫   </a:t>
            </a:r>
            <a:r>
              <a:rPr lang="en-US" altLang="zh-TW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澳</a:t>
            </a:r>
            <a:r>
              <a:rPr lang="en-US" altLang="zh-TW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4800" b="1" dirty="0" smtClean="0">
                <a:solidFill>
                  <a:srgbClr val="3729E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Barry J. Palmer</a:t>
            </a:r>
          </a:p>
          <a:p>
            <a:endParaRPr lang="en-US" altLang="zh-TW" sz="48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800" b="1" dirty="0" smtClean="0">
                <a:solidFill>
                  <a:srgbClr val="3729E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2013-2014</a:t>
            </a:r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年度主題</a:t>
            </a:r>
            <a:endParaRPr lang="en-US" altLang="zh-TW" sz="48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追隨你的夢想</a:t>
            </a:r>
            <a:endParaRPr lang="en-US" altLang="zh-TW" sz="48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800" b="1" dirty="0" smtClean="0">
                <a:solidFill>
                  <a:srgbClr val="3729E9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Follow  Your  Dream</a:t>
            </a:r>
            <a:endParaRPr lang="zh-TW" altLang="en-US" sz="4800" b="1" dirty="0">
              <a:solidFill>
                <a:srgbClr val="3729E9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2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99"/>
          <a:stretch/>
        </p:blipFill>
        <p:spPr bwMode="auto">
          <a:xfrm>
            <a:off x="6444208" y="1700808"/>
            <a:ext cx="2178392" cy="244827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716016" y="5301208"/>
            <a:ext cx="3960440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主講人</a:t>
            </a:r>
            <a:r>
              <a:rPr lang="zh-TW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姚</a:t>
            </a:r>
            <a:r>
              <a:rPr lang="zh-TW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夢</a:t>
            </a:r>
            <a:r>
              <a:rPr lang="zh-TW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嵐</a:t>
            </a:r>
            <a:endParaRPr lang="zh-TW" alt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57285" y="5652537"/>
            <a:ext cx="216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729E9"/>
                </a:solidFill>
                <a:effectLst>
                  <a:reflection blurRad="12700" stA="28000" endPos="45000" dist="1000" dir="5400000" sy="-100000" algn="bl" rotWithShape="0"/>
                </a:effectLst>
                <a:latin typeface="+mn-ea"/>
              </a:rPr>
              <a:t> </a:t>
            </a:r>
            <a:endParaRPr 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729E9"/>
              </a:solidFill>
              <a:effectLst>
                <a:reflection blurRad="12700" stA="28000" endPos="45000" dist="1000" dir="5400000" sy="-100000" algn="bl" rotWithShape="0"/>
              </a:effectLst>
              <a:latin typeface="+mn-ea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0186" y="2204864"/>
            <a:ext cx="5328592" cy="252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2002~2003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會     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長</a:t>
            </a:r>
          </a:p>
          <a:p>
            <a:pPr>
              <a:spcBef>
                <a:spcPct val="20000"/>
              </a:spcBef>
            </a:pP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2009~2010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保齡球委員會主席       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2011~2012 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分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區  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主  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席</a:t>
            </a:r>
            <a:endParaRPr lang="zh-TW" altLang="en-US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2012~2013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講 師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團 副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團 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長</a:t>
            </a:r>
          </a:p>
          <a:p>
            <a:pPr>
              <a:spcBef>
                <a:spcPct val="20000"/>
              </a:spcBef>
            </a:pP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2013~2014  </a:t>
            </a: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講 師 團 副 團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長   </a:t>
            </a:r>
            <a:endParaRPr lang="en-US" altLang="zh-TW" sz="2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2564904"/>
            <a:ext cx="5472608" cy="2676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陳 永 華</a:t>
            </a:r>
            <a:endParaRPr lang="en-US" altLang="zh-TW" sz="32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2007-2008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東區獅子會  會  長      </a:t>
            </a:r>
            <a:endParaRPr lang="zh-TW" altLang="en-US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2010-2012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植樹委員會  主  席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2012-2013  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講師認證</a:t>
            </a:r>
            <a:endParaRPr lang="en-US" altLang="zh-TW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2013~2014  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講師團      副團長   </a:t>
            </a:r>
            <a:endParaRPr lang="en-US" altLang="zh-TW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80120" cy="11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照片 375 PATRIC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060848"/>
            <a:ext cx="220167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1720" y="5157192"/>
            <a:ext cx="3456384" cy="76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>
              <a:spcBef>
                <a:spcPct val="20000"/>
              </a:spcBef>
              <a:buFont typeface="Arial" pitchFamily="34" charset="0"/>
              <a:buNone/>
              <a:defRPr sz="44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dirty="0"/>
              <a:t>YES  I  DO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2060848"/>
            <a:ext cx="5184576" cy="85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台灣總會長 余建璋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4184794"/>
            <a:ext cx="5328592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zh-TW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重建</a:t>
            </a:r>
            <a:r>
              <a:rPr lang="zh-TW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倫理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淨化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人心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4" name="Picture 6" descr="2013-2014-總會logo--正確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437112"/>
            <a:ext cx="2160240" cy="1848991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1640" y="3140968"/>
            <a:ext cx="5040560" cy="72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2013-2014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zh-TW" altLang="en-US" sz="4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endParaRPr lang="en-US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8" name="Picture 10" descr="http://www.lionsclubs.org.tw/1314/upload/people/About_130611144808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223224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89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2238" y="2564904"/>
            <a:ext cx="813020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一、在1926年11月於天津市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創立。</a:t>
            </a:r>
            <a:endParaRPr lang="zh-TW" altLang="zh-TW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二、台灣的第一個獅子會(台北市中央會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1953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成立。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1958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年成立台北南區。</a:t>
            </a:r>
            <a:endParaRPr lang="zh-TW" altLang="en-US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1959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月正式授與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臨時區稱號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(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台北中央、台北南區、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基隆市、台中市、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台北西區等六會成立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1961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日國際獅子會中華民國總會成立。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827584" y="1650866"/>
            <a:ext cx="7920880" cy="626006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buNone/>
            </a:pP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 灣 總 會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300複 合 區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 M D 3 0 0 ) - 1</a:t>
            </a:r>
            <a:endParaRPr lang="zh-TW" altLang="en-US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2420888"/>
            <a:ext cx="8236309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1964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月滿二十個會，正式成立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區。</a:t>
            </a: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六、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1978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300A.B.C.D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endParaRPr lang="zh-TW" altLang="en-US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七、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1987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年第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屆世界年會在台北舉行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准許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女性成為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正式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會員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八、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日臨時會員代表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大會通過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更名為國際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會台灣總會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九、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個複區、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1078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分會共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39,919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; 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女性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獅友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佔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23.3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827584" y="1484785"/>
            <a:ext cx="7488832" cy="648072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buNone/>
            </a:pP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 灣 總 會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300複 合 區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 M D 3 0 0 ) - 2</a:t>
            </a:r>
            <a:endParaRPr lang="zh-TW" altLang="en-US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1"/>
            <a:ext cx="9144000" cy="1285860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071570" cy="1285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0"/>
            <a:ext cx="9144000" cy="1214421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500174"/>
            <a:ext cx="3923314" cy="5048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300A1--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台北市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台北市、金門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300A3--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台北市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300B1-</a:t>
            </a:r>
            <a:r>
              <a:rPr lang="en-US" altLang="zh-TW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新北市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300B2-</a:t>
            </a:r>
            <a:r>
              <a:rPr lang="en-US" altLang="zh-TW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新北市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300C1--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台中市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300C2--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台中縣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300C3--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彰化、南投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300D1--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雲林、嘉義、台南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300D2--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澎湖、高雄、屏東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300E1--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高雄市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300E2--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高雄市</a:t>
            </a:r>
          </a:p>
          <a:p>
            <a:pPr>
              <a:spcBef>
                <a:spcPct val="20000"/>
              </a:spcBef>
            </a:pPr>
            <a:r>
              <a:rPr lang="en-US" altLang="zh-TW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300F 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基隆、宜蘭、花蓮、台東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300G1--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桃園</a:t>
            </a: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300G2--</a:t>
            </a:r>
            <a:r>
              <a:rPr lang="zh-TW" altLang="en-US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新竹、苗栗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322975" y="1268760"/>
            <a:ext cx="2761193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-342900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TW" altLang="zh-TW" sz="3300" dirty="0"/>
              <a:t>台灣總會分佈</a:t>
            </a:r>
            <a:endParaRPr lang="zh-TW" altLang="en-US" sz="33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143008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5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0"/>
            <a:ext cx="9144000" cy="1214421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22975" y="1268760"/>
            <a:ext cx="2761193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-342900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zh-TW" altLang="en-US" sz="33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143008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2420888"/>
            <a:ext cx="653255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區第</a:t>
            </a:r>
            <a:r>
              <a:rPr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屆總監</a:t>
            </a:r>
            <a:endParaRPr lang="en-US" altLang="zh-TW" sz="3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李  朝  永</a:t>
            </a:r>
            <a:endParaRPr lang="en-US" altLang="zh-TW" sz="3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2013-2014</a:t>
            </a:r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年度主題</a:t>
            </a:r>
            <a:endParaRPr lang="en-US" altLang="zh-TW" sz="3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新格局、重情誼、多服務、爭榮譽</a:t>
            </a:r>
            <a:endParaRPr lang="zh-TW" altLang="en-US" sz="33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05064"/>
            <a:ext cx="1656184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699792" y="1412776"/>
            <a:ext cx="3672033" cy="59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-342900"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altLang="zh-TW" sz="3300" dirty="0"/>
              <a:t>300A2</a:t>
            </a:r>
            <a:r>
              <a:rPr lang="zh-TW" altLang="en-US" sz="3300" dirty="0"/>
              <a:t>區發展沿革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34362" y="2570808"/>
            <a:ext cx="7238038" cy="316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創區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:1985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發展至今為第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屆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創區總監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陳冰榮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建立成立發展機制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及專區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分區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人士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輪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任敦聘制度。</a:t>
            </a:r>
          </a:p>
          <a:p>
            <a:pPr>
              <a:spcBef>
                <a:spcPct val="20000"/>
              </a:spcBef>
            </a:pP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理念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為響應國際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</a:t>
            </a:r>
            <a:r>
              <a:rPr lang="zh-TW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更多的成長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更多的服務</a:t>
            </a:r>
            <a:r>
              <a:rPr lang="zh-TW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 sz="12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前國際理事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李枝盈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謝震忠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獅友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前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議 長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朱永寬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沈竹雄 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獅友</a:t>
            </a:r>
            <a:endParaRPr lang="zh-TW" sz="2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1"/>
            <a:ext cx="9144000" cy="1214421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71570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11760" y="1772816"/>
            <a:ext cx="396044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zh-TW" altLang="zh-TW" sz="3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本區國際結盟地區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576" y="2852936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締盟日期：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1988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韓國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釜山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締盟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1991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日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青森縣</a:t>
            </a: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締盟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1991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日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菲律賓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馬尼拉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締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盟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1997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日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泰國曼谷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984110"/>
            <a:ext cx="5328592" cy="86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區的規模</a:t>
            </a:r>
            <a:endParaRPr lang="zh-TW" altLang="en-US" sz="4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7056" y="3212976"/>
            <a:ext cx="8101408" cy="1280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獅友人數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3,459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人 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(2013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日止</a:t>
            </a:r>
            <a:r>
              <a:rPr lang="en-US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個專區、</a:t>
            </a: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個分區、</a:t>
            </a: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個分會、</a:t>
            </a: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43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個委員會</a:t>
            </a:r>
          </a:p>
          <a:p>
            <a:pPr>
              <a:spcBef>
                <a:spcPct val="20000"/>
              </a:spcBef>
            </a:pPr>
            <a:endParaRPr lang="en-US" alt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658510"/>
            <a:ext cx="7128792" cy="2570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區總監</a:t>
            </a:r>
            <a:endParaRPr lang="en-US" alt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  <a:hlinkClick r:id="rId3" action="ppaction://hlinkfile"/>
            </a:endParaRPr>
          </a:p>
          <a:p>
            <a:pPr>
              <a:spcBef>
                <a:spcPct val="20000"/>
              </a:spcBef>
            </a:pP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區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第一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副</a:t>
            </a: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總監	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  區第二副總監</a:t>
            </a:r>
            <a:r>
              <a:rPr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/>
            </a:r>
            <a:br>
              <a:rPr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</a:b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秘書長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 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財務長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  事務長  總務長等</a:t>
            </a:r>
            <a:endParaRPr lang="en-US" alt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  <a:hlinkClick r:id="rId3" action="ppaction://hlinkfile"/>
            </a:endParaRPr>
          </a:p>
          <a:p>
            <a:pPr>
              <a:spcBef>
                <a:spcPct val="20000"/>
              </a:spcBef>
            </a:pP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專區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主席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 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分區主席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 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委員會</a:t>
            </a:r>
            <a:endParaRPr 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03848" y="1676708"/>
            <a:ext cx="2492990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zh-TW" sz="3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區組織架構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771800" y="1388676"/>
            <a:ext cx="3823483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300-A2</a:t>
            </a:r>
            <a:r>
              <a:rPr lang="zh-TW" altLang="en-US" sz="3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區工作重點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01978" y="2010650"/>
            <a:ext cx="5822350" cy="437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一月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茂文鍾士月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二月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前總監月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三月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總監月、分區顧問會議，選舉分會會長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四月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區年會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五月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:及六月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複合區年會</a:t>
            </a:r>
            <a:r>
              <a:rPr lang="zh-TW" altLang="en-US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會長交接</a:t>
            </a:r>
            <a:endParaRPr lang="zh-TW" sz="2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七月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國際年會，區總監交接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、國際青少年營活動</a:t>
            </a:r>
            <a:endParaRPr lang="zh-TW" sz="2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八月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專區座談會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九月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總監訪問及分區顧問會議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十月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家庭聯誼登山活動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十月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遠東年會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十一月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分區座談會</a:t>
            </a:r>
          </a:p>
          <a:p>
            <a:pPr>
              <a:spcBef>
                <a:spcPct val="20000"/>
              </a:spcBef>
            </a:pP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十二月</a:t>
            </a:r>
            <a:r>
              <a:rPr lang="zh-TW" alt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sz="2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獅子家庭聯誼運動大會</a:t>
            </a: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1"/>
            <a:ext cx="9144000" cy="1268760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80120" cy="126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03648" y="1988840"/>
            <a:ext cx="669674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zh-TW" altLang="en-US" sz="4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獅子會是什麼組織</a:t>
            </a:r>
            <a:endParaRPr lang="en-US" altLang="zh-TW" sz="48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5000"/>
              </a:spcBef>
            </a:pP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5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、獅子會為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超政治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超宗教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的國際性組織，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5000"/>
              </a:spcBef>
            </a:pP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為宗旨之公益團體。</a:t>
            </a:r>
            <a:b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、會員們享有友誼，發展領導能力並貢獻部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份時間，去幫助、協助需要幫助的人，進</a:t>
            </a:r>
            <a:endParaRPr lang="en-US" altLang="zh-TW" sz="2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而去幫助全世界。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129513" y="1506850"/>
            <a:ext cx="2954655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zh-TW" altLang="zh-TW" sz="33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分會組織架構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11560" y="2710890"/>
            <a:ext cx="7920880" cy="302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理事會</a:t>
            </a:r>
            <a:endParaRPr lang="en-US" altLang="zh-TW" sz="32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  <a:p>
            <a:pPr>
              <a:spcBef>
                <a:spcPct val="20000"/>
              </a:spcBef>
            </a:pPr>
            <a:endParaRPr 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  <a:p>
            <a:pPr>
              <a:spcBef>
                <a:spcPct val="20000"/>
              </a:spcBef>
            </a:pP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連絡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秘書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 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會長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   </a:t>
            </a: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財務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總管</a:t>
            </a:r>
          </a:p>
          <a:p>
            <a:pPr>
              <a:spcBef>
                <a:spcPct val="20000"/>
              </a:spcBef>
            </a:pP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第二副會長   第一副會長   第三副會長</a:t>
            </a:r>
          </a:p>
          <a:p>
            <a:pPr>
              <a:spcBef>
                <a:spcPct val="20000"/>
              </a:spcBef>
            </a:pP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委員會  </a:t>
            </a:r>
            <a:r>
              <a:rPr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</a:t>
            </a:r>
            <a:r>
              <a:rPr 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    委員會       </a:t>
            </a:r>
            <a:r>
              <a:rPr 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委員會</a:t>
            </a:r>
            <a:endParaRPr 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zh-TW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6322" y="2564904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4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9592" y="2564904"/>
            <a:ext cx="760154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44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6322" y="2564904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台灣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是第幾個成立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endParaRPr lang="en-US" altLang="zh-TW" sz="44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國家</a:t>
            </a:r>
            <a:r>
              <a:rPr lang="en-US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6322" y="2564904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是第幾個成立獅子會的國家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總會共分為幾個區</a:t>
            </a:r>
            <a:r>
              <a:rPr lang="en-US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56322" y="2564904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是第幾個成立獅子會的國家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總會共分為幾個區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區今年是第幾屆</a:t>
            </a:r>
            <a:r>
              <a:rPr lang="en-US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2564904"/>
            <a:ext cx="763284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是第幾個成立獅子會的國家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總會共分為幾個區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區今年是第幾屆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區今年的主題是什麼</a:t>
            </a:r>
            <a:r>
              <a:rPr lang="en-US" altLang="zh-TW" sz="4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1439863"/>
            <a:ext cx="7344816" cy="83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40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問與答</a:t>
            </a:r>
            <a:endParaRPr lang="zh-TW" altLang="zh-TW" sz="4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4016" y="2492896"/>
            <a:ext cx="882047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獅子會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的座右銘是什麼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We serve 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我們服務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國際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獅子會有幾個憲章區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七個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是第幾個成立獅子會的國家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第三個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台灣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總會共分為幾個區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區今年是第幾屆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第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屆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300A2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區今年的主題是什麼</a:t>
            </a:r>
            <a:r>
              <a:rPr lang="en-US" altLang="zh-TW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新格局  重情誼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         </a:t>
            </a:r>
            <a:r>
              <a:rPr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28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服務  爭榮譽</a:t>
            </a: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endParaRPr lang="en-US" altLang="zh-TW" sz="2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99792" y="3717032"/>
            <a:ext cx="355499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>
              <a:spcBef>
                <a:spcPct val="20000"/>
              </a:spcBef>
              <a:defRPr sz="32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sz="6000" dirty="0"/>
              <a:t>謝謝聆聽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99592" y="5157192"/>
            <a:ext cx="7128792" cy="717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algn="ctr">
              <a:spcBef>
                <a:spcPct val="20000"/>
              </a:spcBef>
              <a:defRPr sz="6000" b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sz="4000" dirty="0"/>
              <a:t>GLT</a:t>
            </a:r>
            <a:r>
              <a:rPr lang="zh-TW" altLang="en-US" sz="4000" dirty="0"/>
              <a:t> 及</a:t>
            </a:r>
            <a:r>
              <a:rPr lang="en-US" altLang="zh-TW" sz="4000" dirty="0"/>
              <a:t> </a:t>
            </a:r>
            <a:r>
              <a:rPr lang="zh-TW" altLang="en-US" sz="4000" dirty="0"/>
              <a:t>講師團關心您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19672" y="1916832"/>
            <a:ext cx="59554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重複為學習之父  分享為學習之母</a:t>
            </a:r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助人為快樂之本  服務為獅友之光</a:t>
            </a:r>
            <a:endParaRPr lang="zh-TW" altLang="en-US" sz="30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132856"/>
            <a:ext cx="8064896" cy="41044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4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創始人：茂文鍾士</a:t>
            </a:r>
            <a:r>
              <a:rPr lang="en-US" altLang="zh-TW" sz="43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L.</a:t>
            </a:r>
          </a:p>
          <a:p>
            <a:pPr>
              <a:buNone/>
            </a:pPr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於生於一八七九年一月十三日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一九一七年創立獅子會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擔任『總會秘書長』長達四十四年</a:t>
            </a:r>
            <a:endParaRPr lang="en-US" altLang="zh-TW" sz="30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zh-TW" sz="39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座右銘</a:t>
            </a:r>
            <a:r>
              <a:rPr kumimoji="1" lang="zh-TW" altLang="en-US" sz="39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：    </a:t>
            </a:r>
            <a:endParaRPr kumimoji="1" lang="en-US" altLang="zh-TW" sz="39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1" lang="en-US" altLang="zh-TW" sz="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kumimoji="1" lang="zh-TW" altLang="en-US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你無法走得太遠，直到你開始為其他人做一些事</a:t>
            </a:r>
            <a:r>
              <a:rPr kumimoji="1" lang="en-US" altLang="zh-TW" sz="2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>
              <a:buNone/>
            </a:pPr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000" dirty="0" smtClean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buNone/>
            </a:pPr>
            <a:endParaRPr lang="zh-TW" altLang="en-US" sz="3000" dirty="0">
              <a:solidFill>
                <a:srgbClr val="3729E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7412" name="Picture 4" descr="MelvinJ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28800"/>
            <a:ext cx="1872208" cy="2088232"/>
          </a:xfrm>
          <a:prstGeom prst="rect">
            <a:avLst/>
          </a:prstGeom>
          <a:noFill/>
        </p:spPr>
      </p:pic>
      <p:pic>
        <p:nvPicPr>
          <p:cNvPr id="8" name="Picture 2" descr="C:\Users\Ron\Pictures\邱木源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9408" y="44624"/>
            <a:ext cx="1239096" cy="1241376"/>
          </a:xfrm>
          <a:prstGeom prst="rect">
            <a:avLst/>
          </a:prstGeom>
          <a:noFill/>
        </p:spPr>
      </p:pic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0" y="1"/>
            <a:ext cx="9144000" cy="1285859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1214414" cy="1285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0" y="6858000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01192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獅子會名稱</a:t>
            </a:r>
            <a:endParaRPr lang="en-US" altLang="zh-TW" sz="3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總會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名稱：</a:t>
            </a: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國際總會</a:t>
            </a: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THE </a:t>
            </a:r>
            <a:r>
              <a:rPr lang="en-US" altLang="zh-TW" sz="24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INTERNATIONAL ASSOCIATION OF LIONS CLUBS</a:t>
            </a:r>
          </a:p>
          <a:p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簡稱為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6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 I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(LIONS  CLUBS  INTERNATIONAL)</a:t>
            </a:r>
          </a:p>
          <a:p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台灣地區獅子會名稱：</a:t>
            </a:r>
          </a:p>
          <a:p>
            <a:pPr marL="0" indent="0">
              <a:buNone/>
            </a:pP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300-A2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區台北市 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O </a:t>
            </a:r>
            <a:r>
              <a:rPr lang="en-US" altLang="zh-TW" sz="2600" b="1" dirty="0" err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 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2285992"/>
            <a:ext cx="8229600" cy="37147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zh-TW" sz="39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r>
              <a:rPr lang="zh-TW" altLang="en-US" sz="39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名稱由來</a:t>
            </a:r>
            <a:endParaRPr lang="en-US" altLang="zh-TW" sz="39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9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剛成立的時候，會名的問題亦曾引起很多爭議，到1919年科羅拉多有一位年輕的律師名叫哈士特．立德(Halsled 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Ritter</a:t>
            </a:r>
            <a:r>
              <a:rPr lang="en-US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)，</a:t>
            </a:r>
            <a:r>
              <a:rPr lang="en-US" altLang="zh-TW" sz="2600" b="1" dirty="0" err="1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他別出心裁</a:t>
            </a:r>
            <a:r>
              <a:rPr lang="en-US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， </a:t>
            </a:r>
            <a:r>
              <a:rPr lang="en-US" altLang="zh-TW" sz="2600" b="1" dirty="0" err="1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對獅子LIONS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的五個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字母，分別加以</a:t>
            </a:r>
            <a:r>
              <a:rPr lang="zh-TW" altLang="en-US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闡</a:t>
            </a:r>
            <a:r>
              <a:rPr lang="zh-TW" altLang="zh-TW" sz="2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釋，結果</a:t>
            </a:r>
            <a:r>
              <a:rPr lang="zh-TW" altLang="zh-TW" sz="2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博得獅友們的喝采。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07704" y="17008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85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99592" y="1988840"/>
            <a:ext cx="7484620" cy="55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altLang="zh-TW" sz="3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尊重自由、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運用智慧、增進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我們國家的安全</a:t>
            </a:r>
            <a:r>
              <a:rPr lang="en-US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15616" y="31409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59632" y="2564904"/>
            <a:ext cx="618630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3729E9"/>
                </a:solidFill>
                <a:effectLst/>
                <a:latin typeface="標楷體" pitchFamily="65" charset="-120"/>
                <a:ea typeface="標楷體" pitchFamily="65" charset="-120"/>
              </a:rPr>
              <a:t>L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3729E9"/>
                </a:solidFill>
                <a:effectLst/>
                <a:latin typeface="標楷體" pitchFamily="65" charset="-120"/>
                <a:ea typeface="標楷體" pitchFamily="65" charset="-120"/>
              </a:rPr>
              <a:t> LIBERTY…………………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3729E9"/>
                </a:solidFill>
                <a:effectLst/>
                <a:latin typeface="標楷體" pitchFamily="65" charset="-120"/>
                <a:ea typeface="標楷體" pitchFamily="65" charset="-120"/>
              </a:rPr>
              <a:t>自 由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3729E9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kumimoji="1"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INTELLIGENCE………   </a:t>
            </a:r>
            <a:r>
              <a:rPr kumimoji="1"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智 慧</a:t>
            </a:r>
            <a:endParaRPr kumimoji="1" lang="en-US" altLang="zh-TW" sz="32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kumimoji="1"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OUR…………………… </a:t>
            </a:r>
            <a:r>
              <a:rPr kumimoji="1"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我們的</a:t>
            </a:r>
            <a:endParaRPr kumimoji="1" lang="en-US" altLang="zh-TW" sz="3200" b="1" dirty="0" smtClean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kumimoji="1"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en-US" alt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NATION'S</a:t>
            </a:r>
            <a:r>
              <a:rPr kumimoji="1"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……………  </a:t>
            </a:r>
            <a:r>
              <a:rPr kumimoji="1"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國家</a:t>
            </a:r>
            <a:r>
              <a:rPr kumimoji="1" lang="zh-TW" altLang="en-US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的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S</a:t>
            </a:r>
            <a:r>
              <a:rPr kumimoji="1" lang="en-US" altLang="zh-TW" sz="3200" b="1" dirty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en-US" altLang="zh-TW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SAFETY………………… </a:t>
            </a:r>
            <a:r>
              <a:rPr kumimoji="1" lang="zh-TW" altLang="en-US" sz="32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安 全</a:t>
            </a:r>
            <a:endParaRPr kumimoji="1" lang="zh-TW" altLang="en-US" sz="32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5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文字方塊 17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00364" y="14287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L I O N S</a:t>
            </a:r>
            <a:endParaRPr lang="zh-TW" altLang="en-US" sz="3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on\Pictures\NEWLOG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9976" y="2636912"/>
            <a:ext cx="4884048" cy="3666113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86116" y="164305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獅子會標誌</a:t>
            </a:r>
            <a:endParaRPr lang="zh-TW" altLang="en-US" sz="36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62623" y="44624"/>
            <a:ext cx="632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國際獅子會 </a:t>
            </a:r>
            <a:r>
              <a:rPr lang="en-US" altLang="zh-TW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300A2</a:t>
            </a:r>
            <a:r>
              <a:rPr lang="zh-TW" alt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區</a:t>
            </a:r>
            <a:endParaRPr lang="zh-TW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solidFill>
            <a:srgbClr val="F0901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TW" sz="3600" b="1" dirty="0" smtClean="0">
                <a:solidFill>
                  <a:srgbClr val="002060"/>
                </a:solidFill>
                <a:ea typeface="新細明體" pitchFamily="18" charset="-120"/>
              </a:rPr>
              <a:t>         </a:t>
            </a:r>
            <a:r>
              <a:rPr lang="zh-TW" sz="3800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國際獅子會300A2區2013-2014年度</a:t>
            </a:r>
            <a:endParaRPr lang="zh-TW" sz="3800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134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0" y="6508032"/>
            <a:ext cx="9144000" cy="349968"/>
          </a:xfrm>
          <a:prstGeom prst="rect">
            <a:avLst/>
          </a:prstGeom>
          <a:solidFill>
            <a:srgbClr val="F0901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b="1" dirty="0" smtClean="0">
                <a:solidFill>
                  <a:srgbClr val="3729E9"/>
                </a:solidFill>
                <a:latin typeface="標楷體" pitchFamily="65" charset="-120"/>
                <a:ea typeface="標楷體" pitchFamily="65" charset="-120"/>
              </a:rPr>
              <a:t>新格局      重情誼      多服務      爭榮譽</a:t>
            </a:r>
            <a:endParaRPr lang="zh-TW" altLang="en-US" b="1" dirty="0">
              <a:solidFill>
                <a:srgbClr val="3729E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7624" y="2132856"/>
            <a:ext cx="6768752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字母之外圍圈圈代表獅友們與獅子會結合成一個整體。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兩旁之獅頭側向代表獅友們向每一方向尋覓為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人群服務之機會。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今稱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宣揚服務的成果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。</a:t>
            </a:r>
            <a:endParaRPr lang="zh-TW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上方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LIONS(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獅子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代表獅子組織名稱。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1921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日經國際理事會通過為國際獅子會正式標誌，並取得國際商標專利註冊在案。</a:t>
            </a: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6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3248</Words>
  <Application>Microsoft Office PowerPoint</Application>
  <PresentationFormat>如螢幕大小 (4:3)</PresentationFormat>
  <Paragraphs>385</Paragraphs>
  <Slides>38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Ron</dc:creator>
  <cp:lastModifiedBy>Winiori</cp:lastModifiedBy>
  <cp:revision>202</cp:revision>
  <dcterms:created xsi:type="dcterms:W3CDTF">2011-05-18T12:52:24Z</dcterms:created>
  <dcterms:modified xsi:type="dcterms:W3CDTF">2013-08-22T23:55:31Z</dcterms:modified>
</cp:coreProperties>
</file>